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5">
          <p15:clr>
            <a:srgbClr val="A4A3A4"/>
          </p15:clr>
        </p15:guide>
        <p15:guide id="4" orient="horz" pos="2674">
          <p15:clr>
            <a:srgbClr val="A4A3A4"/>
          </p15:clr>
        </p15:guide>
        <p15:guide id="6" pos="5523">
          <p15:clr>
            <a:srgbClr val="A4A3A4"/>
          </p15:clr>
        </p15:guide>
        <p15:guide id="7" pos="5300">
          <p15:clr>
            <a:srgbClr val="A4A3A4"/>
          </p15:clr>
        </p15:guide>
        <p15:guide id="8" pos="2880">
          <p15:clr>
            <a:srgbClr val="A4A3A4"/>
          </p15:clr>
        </p15:guide>
        <p15:guide id="9" pos="449">
          <p15:clr>
            <a:srgbClr val="A4A3A4"/>
          </p15:clr>
        </p15:guide>
        <p15:guide id="10" orient="horz" pos="3089">
          <p15:clr>
            <a:srgbClr val="A4A3A4"/>
          </p15:clr>
        </p15:guide>
        <p15:guide id="11" orient="horz" pos="223">
          <p15:clr>
            <a:srgbClr val="A4A3A4"/>
          </p15:clr>
        </p15:guide>
        <p15:guide id="12" orient="horz" pos="608">
          <p15:clr>
            <a:srgbClr val="A4A3A4"/>
          </p15:clr>
        </p15:guide>
        <p15:guide id="13" orient="horz" pos="2675">
          <p15:clr>
            <a:srgbClr val="A4A3A4"/>
          </p15:clr>
        </p15:guide>
        <p15:guide id="14" orient="horz" pos="1190">
          <p15:clr>
            <a:srgbClr val="A4A3A4"/>
          </p15:clr>
        </p15:guide>
        <p15:guide id="15" orient="horz" pos="818">
          <p15:clr>
            <a:srgbClr val="A4A3A4"/>
          </p15:clr>
        </p15:guide>
        <p15:guide id="16" pos="5527">
          <p15:clr>
            <a:srgbClr val="A4A3A4"/>
          </p15:clr>
        </p15:guide>
        <p15:guide id="17" pos="446">
          <p15:clr>
            <a:srgbClr val="A4A3A4"/>
          </p15:clr>
        </p15:guide>
        <p15:guide id="18" pos="2685">
          <p15:clr>
            <a:srgbClr val="A4A3A4"/>
          </p15:clr>
        </p15:guide>
        <p15:guide id="19" pos="3083">
          <p15:clr>
            <a:srgbClr val="A4A3A4"/>
          </p15:clr>
        </p15:guide>
        <p15:guide id="20" pos="228">
          <p15:clr>
            <a:srgbClr val="A4A3A4"/>
          </p15:clr>
        </p15:guide>
        <p15:guide id="21" pos="2879">
          <p15:clr>
            <a:srgbClr val="A4A3A4"/>
          </p15:clr>
        </p15:guide>
        <p15:guide id="22" orient="horz" pos="2594">
          <p15:clr>
            <a:srgbClr val="A4A3A4"/>
          </p15:clr>
        </p15:guide>
        <p15:guide id="23" orient="horz" pos="2943">
          <p15:clr>
            <a:srgbClr val="A4A3A4"/>
          </p15:clr>
        </p15:guide>
        <p15:guide id="24" orient="horz" pos="654">
          <p15:clr>
            <a:srgbClr val="A4A3A4"/>
          </p15:clr>
        </p15:guide>
        <p15:guide id="25" orient="horz" pos="2744">
          <p15:clr>
            <a:srgbClr val="A4A3A4"/>
          </p15:clr>
        </p15:guide>
        <p15:guide id="26" pos="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  <a:srgbClr val="006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1408" autoAdjust="0"/>
  </p:normalViewPr>
  <p:slideViewPr>
    <p:cSldViewPr snapToGrid="0" snapToObjects="1">
      <p:cViewPr varScale="1">
        <p:scale>
          <a:sx n="130" d="100"/>
          <a:sy n="130" d="100"/>
        </p:scale>
        <p:origin x="720" y="120"/>
      </p:cViewPr>
      <p:guideLst>
        <p:guide orient="horz" pos="3085"/>
        <p:guide orient="horz" pos="2674"/>
        <p:guide pos="5523"/>
        <p:guide pos="5300"/>
        <p:guide pos="2880"/>
        <p:guide pos="449"/>
        <p:guide orient="horz" pos="3089"/>
        <p:guide orient="horz" pos="223"/>
        <p:guide orient="horz" pos="608"/>
        <p:guide orient="horz" pos="2675"/>
        <p:guide orient="horz" pos="1190"/>
        <p:guide orient="horz" pos="818"/>
        <p:guide pos="5527"/>
        <p:guide pos="446"/>
        <p:guide pos="2685"/>
        <p:guide pos="3083"/>
        <p:guide pos="228"/>
        <p:guide pos="2879"/>
        <p:guide orient="horz" pos="2594"/>
        <p:guide orient="horz" pos="2943"/>
        <p:guide orient="horz" pos="654"/>
        <p:guide orient="horz" pos="2744"/>
        <p:guide pos="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31A1-24F5-49CA-90D5-98DA170EEEB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9F8B-F098-4463-A16C-A25B24EFAE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3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1E2B-E535-B045-B43C-3312BDDB5282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45D-5E7F-D44E-82F5-EDC4F432A4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02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5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eminari sraffa-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490013" y="4619775"/>
            <a:ext cx="0" cy="2769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endParaRPr lang="it-IT" dirty="0"/>
          </a:p>
        </p:txBody>
      </p:sp>
      <p:sp>
        <p:nvSpPr>
          <p:cNvPr id="13" name="Titolo 12"/>
          <p:cNvSpPr>
            <a:spLocks noGrp="1"/>
          </p:cNvSpPr>
          <p:nvPr>
            <p:ph type="title" hasCustomPrompt="1"/>
          </p:nvPr>
        </p:nvSpPr>
        <p:spPr>
          <a:xfrm>
            <a:off x="335681" y="1657916"/>
            <a:ext cx="8271849" cy="734344"/>
          </a:xfrm>
        </p:spPr>
        <p:txBody>
          <a:bodyPr/>
          <a:lstStyle>
            <a:lvl1pPr>
              <a:defRPr sz="22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9243"/>
          <a:stretch/>
        </p:blipFill>
        <p:spPr>
          <a:xfrm>
            <a:off x="137160" y="0"/>
            <a:ext cx="2621280" cy="1053010"/>
          </a:xfrm>
          <a:prstGeom prst="rect">
            <a:avLst/>
          </a:prstGeom>
        </p:spPr>
      </p:pic>
      <p:sp>
        <p:nvSpPr>
          <p:cNvPr id="18" name="Segnaposto contenuto 17"/>
          <p:cNvSpPr>
            <a:spLocks noGrp="1"/>
          </p:cNvSpPr>
          <p:nvPr>
            <p:ph sz="quarter" idx="10" hasCustomPrompt="1"/>
          </p:nvPr>
        </p:nvSpPr>
        <p:spPr>
          <a:xfrm>
            <a:off x="335682" y="2738686"/>
            <a:ext cx="2254250" cy="227644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INTRODUCTION / CHAIR</a:t>
            </a:r>
          </a:p>
        </p:txBody>
      </p:sp>
      <p:sp>
        <p:nvSpPr>
          <p:cNvPr id="19" name="Segnaposto contenuto 17"/>
          <p:cNvSpPr>
            <a:spLocks noGrp="1"/>
          </p:cNvSpPr>
          <p:nvPr>
            <p:ph sz="quarter" idx="11" hasCustomPrompt="1"/>
          </p:nvPr>
        </p:nvSpPr>
        <p:spPr>
          <a:xfrm>
            <a:off x="2758441" y="2738686"/>
            <a:ext cx="2254250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speakers</a:t>
            </a:r>
          </a:p>
        </p:txBody>
      </p:sp>
      <p:sp>
        <p:nvSpPr>
          <p:cNvPr id="20" name="Segnaposto contenuto 17"/>
          <p:cNvSpPr>
            <a:spLocks noGrp="1"/>
          </p:cNvSpPr>
          <p:nvPr>
            <p:ph sz="quarter" idx="12" hasCustomPrompt="1"/>
          </p:nvPr>
        </p:nvSpPr>
        <p:spPr>
          <a:xfrm>
            <a:off x="5181198" y="2770786"/>
            <a:ext cx="2525713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335681" y="2944079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NAME </a:t>
            </a:r>
            <a:br>
              <a:rPr lang="it-IT" dirty="0"/>
            </a:br>
            <a:r>
              <a:rPr lang="it-IT" dirty="0" err="1"/>
              <a:t>institution</a:t>
            </a:r>
            <a:endParaRPr lang="it-IT" dirty="0"/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58440" y="2955452"/>
            <a:ext cx="2254250" cy="369332"/>
          </a:xfr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NAME </a:t>
            </a:r>
            <a:br>
              <a:rPr lang="it-IT" dirty="0"/>
            </a:br>
            <a:r>
              <a:rPr lang="it-IT" dirty="0" err="1"/>
              <a:t>institution</a:t>
            </a:r>
            <a:endParaRPr lang="it-IT" dirty="0"/>
          </a:p>
        </p:txBody>
      </p:sp>
      <p:sp>
        <p:nvSpPr>
          <p:cNvPr id="26" name="Segnaposto tes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5181198" y="2974636"/>
            <a:ext cx="2254250" cy="369332"/>
          </a:xfr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NAME </a:t>
            </a:r>
            <a:br>
              <a:rPr lang="it-IT" dirty="0"/>
            </a:br>
            <a:r>
              <a:rPr lang="it-IT" dirty="0" err="1"/>
              <a:t>institution</a:t>
            </a:r>
            <a:endParaRPr lang="it-IT" dirty="0"/>
          </a:p>
        </p:txBody>
      </p:sp>
      <p:sp>
        <p:nvSpPr>
          <p:cNvPr id="28" name="Segnaposto testo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81817" y="675210"/>
            <a:ext cx="2525713" cy="430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400" b="1" kern="120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DATE </a:t>
            </a:r>
          </a:p>
          <a:p>
            <a:pPr lvl="0"/>
            <a:r>
              <a:rPr lang="it-IT" dirty="0"/>
              <a:t>TIME</a:t>
            </a:r>
          </a:p>
        </p:txBody>
      </p:sp>
      <p:sp>
        <p:nvSpPr>
          <p:cNvPr id="30" name="Segnaposto tes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6081817" y="1141306"/>
            <a:ext cx="2254250" cy="4616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Room</a:t>
            </a:r>
          </a:p>
          <a:p>
            <a:pPr lvl="0"/>
            <a:r>
              <a:rPr lang="it-IT" dirty="0" err="1"/>
              <a:t>Address</a:t>
            </a:r>
            <a:endParaRPr lang="it-IT" dirty="0"/>
          </a:p>
          <a:p>
            <a:pPr lvl="0"/>
            <a:r>
              <a:rPr lang="it-IT" dirty="0" err="1"/>
              <a:t>Address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" y="4288895"/>
            <a:ext cx="1427186" cy="8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seminari sraffa-i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3" y="4289321"/>
            <a:ext cx="1522800" cy="847355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490013" y="4619775"/>
            <a:ext cx="0" cy="2769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endParaRPr lang="it-IT" dirty="0"/>
          </a:p>
        </p:txBody>
      </p:sp>
      <p:sp>
        <p:nvSpPr>
          <p:cNvPr id="13" name="Titolo 12"/>
          <p:cNvSpPr>
            <a:spLocks noGrp="1"/>
          </p:cNvSpPr>
          <p:nvPr>
            <p:ph type="title" hasCustomPrompt="1"/>
          </p:nvPr>
        </p:nvSpPr>
        <p:spPr>
          <a:xfrm>
            <a:off x="335681" y="1657916"/>
            <a:ext cx="8271849" cy="734344"/>
          </a:xfrm>
        </p:spPr>
        <p:txBody>
          <a:bodyPr/>
          <a:lstStyle>
            <a:lvl1pPr>
              <a:defRPr sz="22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9243"/>
          <a:stretch/>
        </p:blipFill>
        <p:spPr>
          <a:xfrm>
            <a:off x="137160" y="0"/>
            <a:ext cx="2621280" cy="1053010"/>
          </a:xfrm>
          <a:prstGeom prst="rect">
            <a:avLst/>
          </a:prstGeom>
        </p:spPr>
      </p:pic>
      <p:sp>
        <p:nvSpPr>
          <p:cNvPr id="18" name="Segnaposto contenuto 17"/>
          <p:cNvSpPr>
            <a:spLocks noGrp="1"/>
          </p:cNvSpPr>
          <p:nvPr>
            <p:ph sz="quarter" idx="10" hasCustomPrompt="1"/>
          </p:nvPr>
        </p:nvSpPr>
        <p:spPr>
          <a:xfrm>
            <a:off x="335682" y="2738686"/>
            <a:ext cx="2254250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INTRODUZIONE / MODERA</a:t>
            </a:r>
          </a:p>
        </p:txBody>
      </p:sp>
      <p:sp>
        <p:nvSpPr>
          <p:cNvPr id="19" name="Segnaposto contenuto 17"/>
          <p:cNvSpPr>
            <a:spLocks noGrp="1"/>
          </p:cNvSpPr>
          <p:nvPr>
            <p:ph sz="quarter" idx="11" hasCustomPrompt="1"/>
          </p:nvPr>
        </p:nvSpPr>
        <p:spPr>
          <a:xfrm>
            <a:off x="2758441" y="2738686"/>
            <a:ext cx="2254250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Relatori</a:t>
            </a:r>
          </a:p>
        </p:txBody>
      </p:sp>
      <p:sp>
        <p:nvSpPr>
          <p:cNvPr id="20" name="Segnaposto contenuto 17"/>
          <p:cNvSpPr>
            <a:spLocks noGrp="1"/>
          </p:cNvSpPr>
          <p:nvPr>
            <p:ph sz="quarter" idx="12" hasCustomPrompt="1"/>
          </p:nvPr>
        </p:nvSpPr>
        <p:spPr>
          <a:xfrm>
            <a:off x="5181198" y="2770786"/>
            <a:ext cx="2525713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Conclusioni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335681" y="2944079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NOME </a:t>
            </a:r>
            <a:br>
              <a:rPr lang="it-IT" dirty="0"/>
            </a:br>
            <a:r>
              <a:rPr lang="it-IT" dirty="0"/>
              <a:t>afferenza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58440" y="2955452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NOME </a:t>
            </a:r>
            <a:br>
              <a:rPr lang="it-IT" dirty="0"/>
            </a:br>
            <a:r>
              <a:rPr lang="it-IT" dirty="0"/>
              <a:t>afferenza</a:t>
            </a:r>
          </a:p>
        </p:txBody>
      </p:sp>
      <p:sp>
        <p:nvSpPr>
          <p:cNvPr id="26" name="Segnaposto tes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5181198" y="2974636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NOME </a:t>
            </a:r>
            <a:br>
              <a:rPr lang="it-IT" dirty="0"/>
            </a:br>
            <a:r>
              <a:rPr lang="it-IT" dirty="0"/>
              <a:t>afferenza</a:t>
            </a:r>
          </a:p>
        </p:txBody>
      </p:sp>
      <p:sp>
        <p:nvSpPr>
          <p:cNvPr id="28" name="Segnaposto testo 27"/>
          <p:cNvSpPr>
            <a:spLocks noGrp="1"/>
          </p:cNvSpPr>
          <p:nvPr>
            <p:ph type="body" sz="quarter" idx="16" hasCustomPrompt="1"/>
          </p:nvPr>
        </p:nvSpPr>
        <p:spPr>
          <a:xfrm>
            <a:off x="6476225" y="663837"/>
            <a:ext cx="2525713" cy="430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400" b="1" kern="120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DATA </a:t>
            </a:r>
          </a:p>
          <a:p>
            <a:pPr lvl="0"/>
            <a:r>
              <a:rPr lang="it-IT" dirty="0"/>
              <a:t>ORA</a:t>
            </a:r>
          </a:p>
        </p:txBody>
      </p:sp>
      <p:sp>
        <p:nvSpPr>
          <p:cNvPr id="30" name="Segnaposto tes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6476225" y="1129933"/>
            <a:ext cx="2254250" cy="4616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aula </a:t>
            </a:r>
          </a:p>
          <a:p>
            <a:pPr lvl="0"/>
            <a:r>
              <a:rPr lang="it-IT" dirty="0"/>
              <a:t>Indirizzo</a:t>
            </a:r>
          </a:p>
          <a:p>
            <a:pPr lvl="0"/>
            <a:r>
              <a:rPr lang="it-IT" dirty="0"/>
              <a:t>Indirizzo</a:t>
            </a:r>
          </a:p>
        </p:txBody>
      </p:sp>
    </p:spTree>
    <p:extLst>
      <p:ext uri="{BB962C8B-B14F-4D97-AF65-F5344CB8AC3E}">
        <p14:creationId xmlns:p14="http://schemas.microsoft.com/office/powerpoint/2010/main" val="138016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3" y="573385"/>
            <a:ext cx="8229600" cy="461665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2" y="1298575"/>
            <a:ext cx="7523547" cy="12464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268288" indent="-26828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Lucida Grande"/>
        <a:buChar char="—"/>
        <a:defRPr sz="1300" kern="1200">
          <a:solidFill>
            <a:schemeClr val="tx1"/>
          </a:solidFill>
          <a:latin typeface="Roboto Slab Light"/>
          <a:ea typeface="+mn-ea"/>
          <a:cs typeface="Roboto Slab Light"/>
        </a:defRPr>
      </a:lvl1pPr>
      <a:lvl2pPr marL="63023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Arial"/>
        <a:buChar char="•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2pPr>
      <a:lvl3pPr marL="987425" indent="-136525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‑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3pPr>
      <a:lvl4pPr marL="1525588" indent="-1539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4pPr>
      <a:lvl5pPr marL="1973263" indent="-1444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12"/>
          <p:cNvSpPr>
            <a:spLocks noGrp="1"/>
          </p:cNvSpPr>
          <p:nvPr>
            <p:ph sz="quarter" idx="11"/>
          </p:nvPr>
        </p:nvSpPr>
        <p:spPr>
          <a:xfrm>
            <a:off x="169428" y="2698189"/>
            <a:ext cx="2254250" cy="184666"/>
          </a:xfrm>
        </p:spPr>
        <p:txBody>
          <a:bodyPr/>
          <a:lstStyle/>
          <a:p>
            <a:r>
              <a:rPr lang="it-IT" dirty="0"/>
              <a:t>Speaker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2"/>
          </p:nvPr>
        </p:nvSpPr>
        <p:spPr>
          <a:xfrm>
            <a:off x="2680379" y="1934223"/>
            <a:ext cx="6407780" cy="1492716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Abstract</a:t>
            </a:r>
            <a:endParaRPr lang="en-US" sz="1100" b="0" dirty="0">
              <a:solidFill>
                <a:schemeClr val="tx1"/>
              </a:solidFill>
            </a:endParaRPr>
          </a:p>
          <a:p>
            <a:pPr fontAlgn="base"/>
            <a:r>
              <a:rPr lang="it-IT" sz="900" b="0" dirty="0">
                <a:solidFill>
                  <a:schemeClr val="tx1"/>
                </a:solidFill>
              </a:rPr>
              <a:t>I </a:t>
            </a:r>
            <a:r>
              <a:rPr lang="it-IT" sz="900" b="0" dirty="0" err="1">
                <a:solidFill>
                  <a:schemeClr val="tx1"/>
                </a:solidFill>
              </a:rPr>
              <a:t>will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discuss</a:t>
            </a:r>
            <a:r>
              <a:rPr lang="it-IT" sz="900" b="0" dirty="0">
                <a:solidFill>
                  <a:schemeClr val="tx1"/>
                </a:solidFill>
              </a:rPr>
              <a:t> the </a:t>
            </a:r>
            <a:r>
              <a:rPr lang="it-IT" sz="900" b="0" dirty="0" err="1">
                <a:solidFill>
                  <a:schemeClr val="tx1"/>
                </a:solidFill>
              </a:rPr>
              <a:t>computational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mechanisms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that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underlie</a:t>
            </a:r>
            <a:r>
              <a:rPr lang="it-IT" sz="900" b="0" dirty="0">
                <a:solidFill>
                  <a:schemeClr val="tx1"/>
                </a:solidFill>
              </a:rPr>
              <a:t> learning in </a:t>
            </a:r>
            <a:r>
              <a:rPr lang="it-IT" sz="900" b="0" dirty="0" err="1">
                <a:solidFill>
                  <a:schemeClr val="tx1"/>
                </a:solidFill>
              </a:rPr>
              <a:t>biological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andartificial</a:t>
            </a:r>
            <a:r>
              <a:rPr lang="it-IT" sz="900" b="0" dirty="0">
                <a:solidFill>
                  <a:schemeClr val="tx1"/>
                </a:solidFill>
              </a:rPr>
              <a:t> networks. I </a:t>
            </a:r>
            <a:r>
              <a:rPr lang="it-IT" sz="900" b="0" dirty="0" err="1">
                <a:solidFill>
                  <a:schemeClr val="tx1"/>
                </a:solidFill>
              </a:rPr>
              <a:t>will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argue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that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both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humans</a:t>
            </a:r>
            <a:r>
              <a:rPr lang="it-IT" sz="900" b="0" dirty="0">
                <a:solidFill>
                  <a:schemeClr val="tx1"/>
                </a:solidFill>
              </a:rPr>
              <a:t> and </a:t>
            </a:r>
            <a:r>
              <a:rPr lang="it-IT" sz="900" b="0" dirty="0" err="1">
                <a:solidFill>
                  <a:schemeClr val="tx1"/>
                </a:solidFill>
              </a:rPr>
              <a:t>neural</a:t>
            </a:r>
            <a:r>
              <a:rPr lang="it-IT" sz="900" b="0" dirty="0">
                <a:solidFill>
                  <a:schemeClr val="tx1"/>
                </a:solidFill>
              </a:rPr>
              <a:t> networks </a:t>
            </a:r>
            <a:r>
              <a:rPr lang="it-IT" sz="900" b="0" dirty="0" err="1">
                <a:solidFill>
                  <a:schemeClr val="tx1"/>
                </a:solidFill>
              </a:rPr>
              <a:t>trained</a:t>
            </a:r>
            <a:r>
              <a:rPr lang="it-IT" sz="900" b="0" dirty="0">
                <a:solidFill>
                  <a:schemeClr val="tx1"/>
                </a:solidFill>
              </a:rPr>
              <a:t> with </a:t>
            </a:r>
            <a:r>
              <a:rPr lang="it-IT" sz="900" b="0" dirty="0" err="1">
                <a:solidFill>
                  <a:schemeClr val="tx1"/>
                </a:solidFill>
              </a:rPr>
              <a:t>gradient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descent</a:t>
            </a:r>
            <a:r>
              <a:rPr lang="it-IT" sz="900" b="0" dirty="0">
                <a:solidFill>
                  <a:schemeClr val="tx1"/>
                </a:solidFill>
              </a:rPr>
              <a:t> show </a:t>
            </a:r>
            <a:r>
              <a:rPr lang="it-IT" sz="900" b="0" dirty="0" err="1">
                <a:solidFill>
                  <a:schemeClr val="tx1"/>
                </a:solidFill>
              </a:rPr>
              <a:t>simplicity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biases</a:t>
            </a:r>
            <a:r>
              <a:rPr lang="it-IT" sz="900" b="0" dirty="0">
                <a:solidFill>
                  <a:schemeClr val="tx1"/>
                </a:solidFill>
              </a:rPr>
              <a:t>, a </a:t>
            </a:r>
            <a:r>
              <a:rPr lang="it-IT" sz="900" b="0" dirty="0" err="1">
                <a:solidFill>
                  <a:schemeClr val="tx1"/>
                </a:solidFill>
              </a:rPr>
              <a:t>tendency</a:t>
            </a:r>
            <a:r>
              <a:rPr lang="it-IT" sz="900" b="0" dirty="0">
                <a:solidFill>
                  <a:schemeClr val="tx1"/>
                </a:solidFill>
              </a:rPr>
              <a:t> to </a:t>
            </a:r>
            <a:r>
              <a:rPr lang="it-IT" sz="900" b="0" dirty="0" err="1">
                <a:solidFill>
                  <a:schemeClr val="tx1"/>
                </a:solidFill>
              </a:rPr>
              <a:t>learn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generalities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before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specifics</a:t>
            </a:r>
            <a:r>
              <a:rPr lang="it-IT" sz="900" b="0" dirty="0">
                <a:solidFill>
                  <a:schemeClr val="tx1"/>
                </a:solidFill>
              </a:rPr>
              <a:t> in a dataset. I </a:t>
            </a:r>
            <a:r>
              <a:rPr lang="it-IT" sz="900" b="0" dirty="0" err="1">
                <a:solidFill>
                  <a:schemeClr val="tx1"/>
                </a:solidFill>
              </a:rPr>
              <a:t>will</a:t>
            </a:r>
            <a:r>
              <a:rPr lang="it-IT" sz="900" b="0" dirty="0">
                <a:solidFill>
                  <a:schemeClr val="tx1"/>
                </a:solidFill>
              </a:rPr>
              <a:t> show </a:t>
            </a:r>
            <a:r>
              <a:rPr lang="it-IT" sz="900" b="0" dirty="0" err="1">
                <a:solidFill>
                  <a:schemeClr val="tx1"/>
                </a:solidFill>
              </a:rPr>
              <a:t>that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this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path-dependent</a:t>
            </a:r>
            <a:r>
              <a:rPr lang="it-IT" sz="900" b="0" dirty="0">
                <a:solidFill>
                  <a:schemeClr val="tx1"/>
                </a:solidFill>
              </a:rPr>
              <a:t> learning </a:t>
            </a:r>
            <a:r>
              <a:rPr lang="it-IT" sz="900" b="0" dirty="0" err="1">
                <a:solidFill>
                  <a:schemeClr val="tx1"/>
                </a:solidFill>
              </a:rPr>
              <a:t>explains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why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humans</a:t>
            </a:r>
            <a:r>
              <a:rPr lang="it-IT" sz="900" b="0" dirty="0">
                <a:solidFill>
                  <a:schemeClr val="tx1"/>
                </a:solidFill>
              </a:rPr>
              <a:t> benefit from curricula </a:t>
            </a:r>
            <a:r>
              <a:rPr lang="it-IT" sz="900" b="0" dirty="0" err="1">
                <a:solidFill>
                  <a:schemeClr val="tx1"/>
                </a:solidFill>
              </a:rPr>
              <a:t>that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prioritise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simplicity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before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complexity</a:t>
            </a:r>
            <a:r>
              <a:rPr lang="it-IT" sz="900" b="0" dirty="0">
                <a:solidFill>
                  <a:schemeClr val="tx1"/>
                </a:solidFill>
              </a:rPr>
              <a:t>. I </a:t>
            </a:r>
            <a:r>
              <a:rPr lang="it-IT" sz="900" b="0" dirty="0" err="1">
                <a:solidFill>
                  <a:schemeClr val="tx1"/>
                </a:solidFill>
              </a:rPr>
              <a:t>will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discuss</a:t>
            </a:r>
            <a:r>
              <a:rPr lang="it-IT" sz="900" b="0" dirty="0">
                <a:solidFill>
                  <a:schemeClr val="tx1"/>
                </a:solidFill>
              </a:rPr>
              <a:t> data </a:t>
            </a:r>
            <a:r>
              <a:rPr lang="it-IT" sz="900" b="0" dirty="0" err="1">
                <a:solidFill>
                  <a:schemeClr val="tx1"/>
                </a:solidFill>
              </a:rPr>
              <a:t>showing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that</a:t>
            </a:r>
            <a:r>
              <a:rPr lang="it-IT" sz="900" b="0" dirty="0">
                <a:solidFill>
                  <a:schemeClr val="tx1"/>
                </a:solidFill>
              </a:rPr>
              <a:t> the </a:t>
            </a:r>
            <a:r>
              <a:rPr lang="it-IT" sz="900" b="0" dirty="0" err="1">
                <a:solidFill>
                  <a:schemeClr val="tx1"/>
                </a:solidFill>
              </a:rPr>
              <a:t>course</a:t>
            </a:r>
            <a:r>
              <a:rPr lang="it-IT" sz="900" b="0" dirty="0">
                <a:solidFill>
                  <a:schemeClr val="tx1"/>
                </a:solidFill>
              </a:rPr>
              <a:t> of learning and </a:t>
            </a:r>
            <a:r>
              <a:rPr lang="it-IT" sz="900" b="0" dirty="0" err="1">
                <a:solidFill>
                  <a:schemeClr val="tx1"/>
                </a:solidFill>
              </a:rPr>
              <a:t>development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is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supported</a:t>
            </a:r>
            <a:r>
              <a:rPr lang="it-IT" sz="900" b="0" dirty="0">
                <a:solidFill>
                  <a:schemeClr val="tx1"/>
                </a:solidFill>
              </a:rPr>
              <a:t> by a </a:t>
            </a:r>
            <a:r>
              <a:rPr lang="it-IT" sz="900" b="0" dirty="0" err="1">
                <a:solidFill>
                  <a:schemeClr val="tx1"/>
                </a:solidFill>
              </a:rPr>
              <a:t>transition</a:t>
            </a:r>
            <a:r>
              <a:rPr lang="it-IT" sz="900" b="0" dirty="0">
                <a:solidFill>
                  <a:schemeClr val="tx1"/>
                </a:solidFill>
              </a:rPr>
              <a:t> from high-</a:t>
            </a:r>
            <a:r>
              <a:rPr lang="it-IT" sz="900" b="0" dirty="0" err="1">
                <a:solidFill>
                  <a:schemeClr val="tx1"/>
                </a:solidFill>
              </a:rPr>
              <a:t>dimensional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representations</a:t>
            </a:r>
            <a:r>
              <a:rPr lang="it-IT" sz="900" b="0" dirty="0">
                <a:solidFill>
                  <a:schemeClr val="tx1"/>
                </a:solidFill>
              </a:rPr>
              <a:t>, </a:t>
            </a:r>
            <a:r>
              <a:rPr lang="it-IT" sz="900" b="0" dirty="0" err="1">
                <a:solidFill>
                  <a:schemeClr val="tx1"/>
                </a:solidFill>
              </a:rPr>
              <a:t>permitting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flexible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computation</a:t>
            </a:r>
            <a:r>
              <a:rPr lang="it-IT" sz="900" b="0" dirty="0">
                <a:solidFill>
                  <a:schemeClr val="tx1"/>
                </a:solidFill>
              </a:rPr>
              <a:t>, to low-</a:t>
            </a:r>
            <a:r>
              <a:rPr lang="it-IT" sz="900" b="0" dirty="0" err="1">
                <a:solidFill>
                  <a:schemeClr val="tx1"/>
                </a:solidFill>
              </a:rPr>
              <a:t>dimensional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representations</a:t>
            </a:r>
            <a:r>
              <a:rPr lang="it-IT" sz="900" b="0" dirty="0">
                <a:solidFill>
                  <a:schemeClr val="tx1"/>
                </a:solidFill>
              </a:rPr>
              <a:t>, </a:t>
            </a:r>
            <a:r>
              <a:rPr lang="it-IT" sz="900" b="0" dirty="0" err="1">
                <a:solidFill>
                  <a:schemeClr val="tx1"/>
                </a:solidFill>
              </a:rPr>
              <a:t>permitting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generalisation</a:t>
            </a:r>
            <a:r>
              <a:rPr lang="it-IT" sz="900" b="0" dirty="0">
                <a:solidFill>
                  <a:schemeClr val="tx1"/>
                </a:solidFill>
              </a:rPr>
              <a:t> and rule-learning. </a:t>
            </a:r>
            <a:r>
              <a:rPr lang="it-IT" sz="900" b="0" dirty="0" err="1">
                <a:solidFill>
                  <a:schemeClr val="tx1"/>
                </a:solidFill>
              </a:rPr>
              <a:t>Finally</a:t>
            </a:r>
            <a:r>
              <a:rPr lang="it-IT" sz="900" b="0" dirty="0">
                <a:solidFill>
                  <a:schemeClr val="tx1"/>
                </a:solidFill>
              </a:rPr>
              <a:t>, I </a:t>
            </a:r>
            <a:r>
              <a:rPr lang="it-IT" sz="900" b="0" dirty="0" err="1">
                <a:solidFill>
                  <a:schemeClr val="tx1"/>
                </a:solidFill>
              </a:rPr>
              <a:t>will</a:t>
            </a:r>
            <a:r>
              <a:rPr lang="it-IT" sz="900" b="0" dirty="0">
                <a:solidFill>
                  <a:schemeClr val="tx1"/>
                </a:solidFill>
              </a:rPr>
              <a:t> provide </a:t>
            </a:r>
            <a:r>
              <a:rPr lang="it-IT" sz="900" b="0" dirty="0" err="1">
                <a:solidFill>
                  <a:schemeClr val="tx1"/>
                </a:solidFill>
              </a:rPr>
              <a:t>evidence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that</a:t>
            </a:r>
            <a:r>
              <a:rPr lang="it-IT" sz="900" b="0" dirty="0">
                <a:solidFill>
                  <a:schemeClr val="tx1"/>
                </a:solidFill>
              </a:rPr>
              <a:t> curricula help ‘</a:t>
            </a:r>
            <a:r>
              <a:rPr lang="it-IT" sz="900" b="0" dirty="0" err="1">
                <a:solidFill>
                  <a:schemeClr val="tx1"/>
                </a:solidFill>
              </a:rPr>
              <a:t>unlearn</a:t>
            </a:r>
            <a:r>
              <a:rPr lang="it-IT" sz="900" b="0" dirty="0">
                <a:solidFill>
                  <a:schemeClr val="tx1"/>
                </a:solidFill>
              </a:rPr>
              <a:t>’ </a:t>
            </a:r>
            <a:r>
              <a:rPr lang="it-IT" sz="900" b="0" dirty="0" err="1">
                <a:solidFill>
                  <a:schemeClr val="tx1"/>
                </a:solidFill>
              </a:rPr>
              <a:t>ingrained</a:t>
            </a:r>
            <a:r>
              <a:rPr lang="it-IT" sz="900" b="0" dirty="0">
                <a:solidFill>
                  <a:schemeClr val="tx1"/>
                </a:solidFill>
              </a:rPr>
              <a:t> patterns and </a:t>
            </a:r>
            <a:r>
              <a:rPr lang="it-IT" sz="900" b="0" dirty="0" err="1">
                <a:solidFill>
                  <a:schemeClr val="tx1"/>
                </a:solidFill>
              </a:rPr>
              <a:t>undo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established</a:t>
            </a:r>
            <a:r>
              <a:rPr lang="it-IT" sz="900" b="0" dirty="0">
                <a:solidFill>
                  <a:schemeClr val="tx1"/>
                </a:solidFill>
              </a:rPr>
              <a:t> learning, to </a:t>
            </a:r>
            <a:r>
              <a:rPr lang="it-IT" sz="900" b="0" dirty="0" err="1">
                <a:solidFill>
                  <a:schemeClr val="tx1"/>
                </a:solidFill>
              </a:rPr>
              <a:t>keep</a:t>
            </a:r>
            <a:r>
              <a:rPr lang="it-IT" sz="900" b="0" dirty="0">
                <a:solidFill>
                  <a:schemeClr val="tx1"/>
                </a:solidFill>
              </a:rPr>
              <a:t> </a:t>
            </a:r>
            <a:r>
              <a:rPr lang="it-IT" sz="900" b="0" dirty="0" err="1">
                <a:solidFill>
                  <a:schemeClr val="tx1"/>
                </a:solidFill>
              </a:rPr>
              <a:t>learningflexible</a:t>
            </a:r>
            <a:r>
              <a:rPr lang="it-IT" sz="900" b="0" dirty="0">
                <a:solidFill>
                  <a:schemeClr val="tx1"/>
                </a:solidFill>
              </a:rPr>
              <a:t> over the </a:t>
            </a:r>
            <a:r>
              <a:rPr lang="it-IT" sz="900" b="0" dirty="0" err="1">
                <a:solidFill>
                  <a:schemeClr val="tx1"/>
                </a:solidFill>
              </a:rPr>
              <a:t>lifespan</a:t>
            </a:r>
            <a:r>
              <a:rPr lang="it-IT" sz="900" b="0" dirty="0">
                <a:solidFill>
                  <a:schemeClr val="tx1"/>
                </a:solidFill>
              </a:rPr>
              <a:t>.</a:t>
            </a:r>
            <a:endParaRPr lang="it-IT" sz="1100" b="0" dirty="0">
              <a:solidFill>
                <a:schemeClr val="tx1"/>
              </a:solidFill>
            </a:endParaRP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69428" y="3019136"/>
            <a:ext cx="2178917" cy="954107"/>
          </a:xfrm>
        </p:spPr>
        <p:txBody>
          <a:bodyPr/>
          <a:lstStyle/>
          <a:p>
            <a:r>
              <a:rPr lang="it-IT" sz="1400" dirty="0"/>
              <a:t>Christopher Summerfield </a:t>
            </a:r>
          </a:p>
          <a:p>
            <a:pPr fontAlgn="base"/>
            <a:r>
              <a:rPr lang="fr-FR" sz="1100" dirty="0"/>
              <a:t>Professor of Cognitive Neuroscience</a:t>
            </a:r>
          </a:p>
          <a:p>
            <a:pPr fontAlgn="base"/>
            <a:r>
              <a:rPr lang="fr-FR" b="0" dirty="0"/>
              <a:t>Oxford </a:t>
            </a:r>
            <a:r>
              <a:rPr lang="fr-FR" b="0" dirty="0" err="1"/>
              <a:t>University</a:t>
            </a:r>
            <a:endParaRPr lang="it-IT" b="0" dirty="0"/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6"/>
          </p:nvPr>
        </p:nvSpPr>
        <p:spPr>
          <a:xfrm>
            <a:off x="6618287" y="459766"/>
            <a:ext cx="2525713" cy="430887"/>
          </a:xfrm>
        </p:spPr>
        <p:txBody>
          <a:bodyPr/>
          <a:lstStyle/>
          <a:p>
            <a:r>
              <a:rPr lang="it-IT"/>
              <a:t>18 </a:t>
            </a:r>
            <a:r>
              <a:rPr lang="it-IT" dirty="0"/>
              <a:t>JUNE 2026</a:t>
            </a:r>
            <a:br>
              <a:rPr lang="it-IT" dirty="0"/>
            </a:br>
            <a:r>
              <a:rPr lang="it-IT" dirty="0"/>
              <a:t>12:00 AM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7"/>
          </p:nvPr>
        </p:nvSpPr>
        <p:spPr>
          <a:xfrm>
            <a:off x="6618287" y="925862"/>
            <a:ext cx="2254250" cy="461665"/>
          </a:xfrm>
        </p:spPr>
        <p:txBody>
          <a:bodyPr/>
          <a:lstStyle/>
          <a:p>
            <a:r>
              <a:rPr lang="it-IT" dirty="0"/>
              <a:t>Bocconi University</a:t>
            </a:r>
            <a:br>
              <a:rPr lang="it-IT" dirty="0"/>
            </a:br>
            <a:r>
              <a:rPr lang="it-IT" dirty="0"/>
              <a:t>Room 2-E4-SR03</a:t>
            </a:r>
            <a:br>
              <a:rPr lang="it-IT" dirty="0"/>
            </a:br>
            <a:r>
              <a:rPr lang="it-IT" dirty="0"/>
              <a:t>Via </a:t>
            </a:r>
            <a:r>
              <a:rPr lang="it-IT" dirty="0" err="1"/>
              <a:t>Röntgen</a:t>
            </a:r>
            <a:r>
              <a:rPr lang="it-IT" dirty="0"/>
              <a:t> 1, Milano (2° </a:t>
            </a:r>
            <a:r>
              <a:rPr lang="it-IT" dirty="0" err="1"/>
              <a:t>floor</a:t>
            </a:r>
            <a:r>
              <a:rPr lang="it-IT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BBE30-7666-48FF-93F6-D2678B4A8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523808"/>
            <a:ext cx="6301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800" dirty="0" err="1">
                <a:latin typeface="Arial" panose="020B0604020202020204" pitchFamily="34" charset="0"/>
              </a:rPr>
              <a:t>Understanding</a:t>
            </a:r>
            <a:r>
              <a:rPr lang="it-IT" altLang="it-IT" sz="1800" dirty="0">
                <a:latin typeface="Arial" panose="020B0604020202020204" pitchFamily="34" charset="0"/>
              </a:rPr>
              <a:t> learning in </a:t>
            </a:r>
            <a:r>
              <a:rPr lang="it-IT" altLang="it-IT" sz="1800" dirty="0" err="1">
                <a:latin typeface="Arial" panose="020B0604020202020204" pitchFamily="34" charset="0"/>
              </a:rPr>
              <a:t>humans</a:t>
            </a:r>
            <a:r>
              <a:rPr lang="it-IT" altLang="it-IT" sz="1800" dirty="0">
                <a:latin typeface="Arial" panose="020B0604020202020204" pitchFamily="34" charset="0"/>
              </a:rPr>
              <a:t> and </a:t>
            </a:r>
            <a:r>
              <a:rPr lang="it-IT" altLang="it-IT" sz="1800" dirty="0" err="1">
                <a:latin typeface="Arial" panose="020B0604020202020204" pitchFamily="34" charset="0"/>
              </a:rPr>
              <a:t>neural</a:t>
            </a:r>
            <a:r>
              <a:rPr lang="it-IT" altLang="it-IT" sz="1800" dirty="0">
                <a:latin typeface="Arial" panose="020B0604020202020204" pitchFamily="34" charset="0"/>
              </a:rPr>
              <a:t> networks</a:t>
            </a:r>
            <a:endParaRPr kumimoji="0" lang="it-IT" altLang="it-IT" sz="18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1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cconi PPT-29mag2017">
      <a:dk1>
        <a:sysClr val="windowText" lastClr="000000"/>
      </a:dk1>
      <a:lt1>
        <a:sysClr val="window" lastClr="FFFFFF"/>
      </a:lt1>
      <a:dk2>
        <a:srgbClr val="0046AD"/>
      </a:dk2>
      <a:lt2>
        <a:srgbClr val="DCDCDC"/>
      </a:lt2>
      <a:accent1>
        <a:srgbClr val="DA5D5D"/>
      </a:accent1>
      <a:accent2>
        <a:srgbClr val="40B3BC"/>
      </a:accent2>
      <a:accent3>
        <a:srgbClr val="40B273"/>
      </a:accent3>
      <a:accent4>
        <a:srgbClr val="998BB8"/>
      </a:accent4>
      <a:accent5>
        <a:srgbClr val="FFA240"/>
      </a:accent5>
      <a:accent6>
        <a:srgbClr val="4B92F9"/>
      </a:accent6>
      <a:hlink>
        <a:srgbClr val="0000FF"/>
      </a:hlink>
      <a:folHlink>
        <a:srgbClr val="800080"/>
      </a:folHlink>
    </a:clrScheme>
    <a:fontScheme name="Bocconi 2017">
      <a:majorFont>
        <a:latin typeface="Open Sans"/>
        <a:ea typeface=""/>
        <a:cs typeface=""/>
      </a:majorFont>
      <a:minorFont>
        <a:latin typeface="Roboto Slab Light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a9481-f663-4a13-9b1b-870ea0938aa2" xsi:nil="true"/>
    <lcf76f155ced4ddcb4097134ff3c332f xmlns="33142626-6d95-469b-9497-d2c72499d7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E9159D88CA6448B72293A3F058578" ma:contentTypeVersion="47" ma:contentTypeDescription="Create a new document." ma:contentTypeScope="" ma:versionID="386332e829a580586d0989eccdfec947">
  <xsd:schema xmlns:xsd="http://www.w3.org/2001/XMLSchema" xmlns:xs="http://www.w3.org/2001/XMLSchema" xmlns:p="http://schemas.microsoft.com/office/2006/metadata/properties" xmlns:ns2="33142626-6d95-469b-9497-d2c72499d732" xmlns:ns3="753a9481-f663-4a13-9b1b-870ea0938aa2" targetNamespace="http://schemas.microsoft.com/office/2006/metadata/properties" ma:root="true" ma:fieldsID="40d1dc0e2fb37749ad4f0a2cd2d7c6bb" ns2:_="" ns3:_="">
    <xsd:import namespace="33142626-6d95-469b-9497-d2c72499d732"/>
    <xsd:import namespace="753a9481-f663-4a13-9b1b-870ea0938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42626-6d95-469b-9497-d2c72499d7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description="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description="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description="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737b4c-a8da-4a75-ad10-761ea969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description="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a9481-f663-4a13-9b1b-870ea0938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description="" ma:hidden="true" ma:list="{4c8464f7-a07e-4566-b564-4e9284290c33}" ma:internalName="TaxCatchAll" ma:readOnly="false" ma:showField="CatchAllData" ma:web="753a9481-f663-4a13-9b1b-870ea0938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33142626-6d95-469b-9497-d2c72499d732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753a9481-f663-4a13-9b1b-870ea0938aa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666EB78-22A1-4137-BEA6-E9A9A9D2AB07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87</TotalTime>
  <Words>161</Words>
  <Application>Microsoft Office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Open Sans</vt:lpstr>
      <vt:lpstr>Roboto Slab Light</vt:lpstr>
      <vt:lpstr>Office Theme</vt:lpstr>
      <vt:lpstr>Understanding learning in humans and neural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Arianna Aliberti</cp:lastModifiedBy>
  <cp:revision>229</cp:revision>
  <dcterms:created xsi:type="dcterms:W3CDTF">2010-04-12T23:12:02Z</dcterms:created>
  <dcterms:modified xsi:type="dcterms:W3CDTF">2026-06-10T12:36:39Z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0x01010073EE9159D88CA6448B72293A3F058578</vt:lpwstr>
  </property>
  <property fmtid="{D5CDD505-2E9C-101B-9397-08002B2CF9AE}" pid="3" name="MediaServiceImageTags">
    <vt:lpwstr/>
  </property>
</Properties>
</file>